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7" r:id="rId3"/>
    <p:sldId id="258" r:id="rId4"/>
    <p:sldId id="259" r:id="rId5"/>
    <p:sldId id="264" r:id="rId6"/>
    <p:sldId id="263" r:id="rId7"/>
    <p:sldId id="260" r:id="rId8"/>
    <p:sldId id="265" r:id="rId9"/>
    <p:sldId id="261"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8E43ED1-4D75-41C5-AC5C-B1073672B27B}"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9FFDCF-1A30-4016-BE86-B9D90E7574F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E43ED1-4D75-41C5-AC5C-B1073672B27B}"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9FFDCF-1A30-4016-BE86-B9D90E7574F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E43ED1-4D75-41C5-AC5C-B1073672B27B}"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9FFDCF-1A30-4016-BE86-B9D90E7574F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8E43ED1-4D75-41C5-AC5C-B1073672B27B}"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9FFDCF-1A30-4016-BE86-B9D90E7574F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E43ED1-4D75-41C5-AC5C-B1073672B27B}" type="datetimeFigureOut">
              <a:rPr lang="en-US" smtClean="0"/>
              <a:pPr/>
              <a:t>7/25/2022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9FFDCF-1A30-4016-BE86-B9D90E7574F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E43ED1-4D75-41C5-AC5C-B1073672B27B}" type="datetimeFigureOut">
              <a:rPr lang="en-US" smtClean="0"/>
              <a:pPr/>
              <a:t>7/25/2022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9FFDCF-1A30-4016-BE86-B9D90E7574F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43ED1-4D75-41C5-AC5C-B1073672B27B}" type="datetimeFigureOut">
              <a:rPr lang="en-US" smtClean="0"/>
              <a:pPr/>
              <a:t>7/25/2022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9FFDCF-1A30-4016-BE86-B9D90E7574F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E43ED1-4D75-41C5-AC5C-B1073672B27B}"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9FFDCF-1A30-4016-BE86-B9D90E7574F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E43ED1-4D75-41C5-AC5C-B1073672B27B}"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9FFDCF-1A30-4016-BE86-B9D90E7574F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E43ED1-4D75-41C5-AC5C-B1073672B27B}"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9FFDCF-1A30-4016-BE86-B9D90E7574F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E43ED1-4D75-41C5-AC5C-B1073672B27B}"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9FFDCF-1A30-4016-BE86-B9D90E7574F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E43ED1-4D75-41C5-AC5C-B1073672B27B}" type="datetimeFigureOut">
              <a:rPr lang="en-US" smtClean="0"/>
              <a:pPr/>
              <a:t>7/25/2022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9FFDCF-1A30-4016-BE86-B9D90E7574F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DIGITAL ELECTRONICS </a:t>
            </a:r>
            <a:endParaRPr lang="en-US" dirty="0"/>
          </a:p>
        </p:txBody>
      </p:sp>
      <p:sp>
        <p:nvSpPr>
          <p:cNvPr id="3" name="Subtitle 2"/>
          <p:cNvSpPr>
            <a:spLocks noGrp="1"/>
          </p:cNvSpPr>
          <p:nvPr>
            <p:ph type="subTitle" idx="1"/>
          </p:nvPr>
        </p:nvSpPr>
        <p:spPr/>
        <p:txBody>
          <a:bodyPr/>
          <a:lstStyle/>
          <a:p>
            <a:r>
              <a:rPr lang="en-US" dirty="0" smtClean="0"/>
              <a:t> </a:t>
            </a:r>
          </a:p>
          <a:p>
            <a:r>
              <a:rPr lang="en-US" dirty="0" smtClean="0"/>
              <a:t>UNIVERSAL LOGICAL GATES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57166"/>
            <a:ext cx="9144000" cy="5447645"/>
          </a:xfrm>
          <a:prstGeom prst="rect">
            <a:avLst/>
          </a:prstGeom>
        </p:spPr>
        <p:txBody>
          <a:bodyPr wrap="square">
            <a:spAutoFit/>
          </a:bodyPr>
          <a:lstStyle/>
          <a:p>
            <a:r>
              <a:rPr lang="en-US" sz="6000" b="1" dirty="0"/>
              <a:t>Introduction</a:t>
            </a:r>
          </a:p>
          <a:p>
            <a:r>
              <a:rPr lang="en-US" sz="3200" dirty="0"/>
              <a:t>A universal logic gate is a logic gate that can be used to construct all other logic gates.  There are many articles about how NAND and NOR are universal gates, but many of these articles omit other gates that are also universal gates. This article covers two input logic gates, demonstrates that the NAND gate is a universal gate, and demonstrates how other gates are universal gates that can be used to construct any logic gate.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UNIVERSAL LOGICAL GATES</a:t>
            </a:r>
            <a:endParaRPr lang="en-US" dirty="0"/>
          </a:p>
        </p:txBody>
      </p:sp>
      <p:pic>
        <p:nvPicPr>
          <p:cNvPr id="1026" name="Picture 2" descr="Universal Logic gates"/>
          <p:cNvPicPr>
            <a:picLocks noChangeAspect="1" noChangeArrowheads="1"/>
          </p:cNvPicPr>
          <p:nvPr/>
        </p:nvPicPr>
        <p:blipFill>
          <a:blip r:embed="rId2"/>
          <a:srcRect/>
          <a:stretch>
            <a:fillRect/>
          </a:stretch>
        </p:blipFill>
        <p:spPr bwMode="auto">
          <a:xfrm>
            <a:off x="0" y="1285860"/>
            <a:ext cx="9144000" cy="557214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0" y="-522461"/>
            <a:ext cx="9144000" cy="5887744"/>
          </a:xfrm>
          <a:prstGeom prst="rect">
            <a:avLst/>
          </a:prstGeom>
          <a:solidFill>
            <a:srgbClr val="FFFFFF"/>
          </a:solidFill>
          <a:ln w="9525">
            <a:noFill/>
            <a:miter lim="800000"/>
            <a:headEnd/>
            <a:tailEnd/>
          </a:ln>
          <a:effectLst/>
        </p:spPr>
        <p:txBody>
          <a:bodyPr vert="horz" wrap="square" lIns="91440" tIns="179331" rIns="91440" bIns="88872"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4800" b="0" i="0" u="none" strike="noStrike" cap="none" normalizeH="0" baseline="0" dirty="0" smtClean="0">
              <a:ln>
                <a:noFill/>
              </a:ln>
              <a:solidFill>
                <a:srgbClr val="813588"/>
              </a:solidFill>
              <a:effectLst/>
              <a:latin typeface="Roboto"/>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4800" dirty="0" smtClean="0">
              <a:solidFill>
                <a:srgbClr val="813588"/>
              </a:solidFill>
              <a:latin typeface="Roboto"/>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4800" b="0" i="0" u="none" strike="noStrike" cap="none" normalizeH="0" baseline="0" dirty="0" smtClean="0">
                <a:ln>
                  <a:noFill/>
                </a:ln>
                <a:solidFill>
                  <a:srgbClr val="813588"/>
                </a:solidFill>
                <a:effectLst/>
                <a:latin typeface="Roboto"/>
                <a:cs typeface="Arial" pitchFamily="34" charset="0"/>
              </a:rPr>
              <a:t>WHAT IS A NAND GATE?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500" b="0" i="0" u="none" strike="noStrike" cap="none" normalizeH="0" baseline="0" dirty="0" smtClean="0">
              <a:ln>
                <a:noFill/>
              </a:ln>
              <a:solidFill>
                <a:srgbClr val="813588"/>
              </a:solidFill>
              <a:effectLst/>
              <a:latin typeface="Roboto"/>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rgbClr val="333333"/>
              </a:solidFill>
              <a:effectLst/>
              <a:latin typeface="Roboto"/>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333333"/>
                </a:solidFill>
                <a:effectLst/>
                <a:latin typeface="Roboto"/>
                <a:cs typeface="Arial" pitchFamily="34" charset="0"/>
              </a:rPr>
              <a:t>The </a:t>
            </a:r>
            <a:r>
              <a:rPr kumimoji="0" lang="en-US" sz="2800" b="0" i="0" u="none" strike="noStrike" cap="none" normalizeH="0" baseline="0" dirty="0" smtClean="0">
                <a:ln>
                  <a:noFill/>
                </a:ln>
                <a:solidFill>
                  <a:srgbClr val="333333"/>
                </a:solidFill>
                <a:effectLst/>
                <a:latin typeface="Roboto"/>
                <a:cs typeface="Arial" pitchFamily="34" charset="0"/>
              </a:rPr>
              <a:t>NAND gate or “Not AND” gate is the combination of two basic logic gates, the AND gate and the NOT gate connected in series. The NAND gate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333333"/>
                </a:solidFill>
                <a:effectLst/>
                <a:latin typeface="Roboto"/>
                <a:cs typeface="Arial" pitchFamily="34" charset="0"/>
              </a:rPr>
              <a:t>and NOR gate can be called the universal gates since the combination of these gates can be used to accomplish any of the basic operations.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16387" name="Rectangle 3"/>
          <p:cNvSpPr>
            <a:spLocks noChangeArrowheads="1"/>
          </p:cNvSpPr>
          <p:nvPr/>
        </p:nvSpPr>
        <p:spPr bwMode="auto">
          <a:xfrm>
            <a:off x="0" y="0"/>
            <a:ext cx="184731" cy="49244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71612"/>
            <a:ext cx="9144000" cy="3170099"/>
          </a:xfrm>
          <a:prstGeom prst="rect">
            <a:avLst/>
          </a:prstGeom>
        </p:spPr>
        <p:txBody>
          <a:bodyPr wrap="square">
            <a:spAutoFit/>
          </a:bodyPr>
          <a:lstStyle/>
          <a:p>
            <a:pPr lvl="0" eaLnBrk="0" fontAlgn="base" hangingPunct="0">
              <a:spcBef>
                <a:spcPct val="0"/>
              </a:spcBef>
              <a:spcAft>
                <a:spcPct val="0"/>
              </a:spcAft>
            </a:pPr>
            <a:r>
              <a:rPr lang="en-US" sz="2000" dirty="0" smtClean="0">
                <a:solidFill>
                  <a:srgbClr val="333333"/>
                </a:solidFill>
                <a:latin typeface="Roboto"/>
                <a:cs typeface="Arial" pitchFamily="34" charset="0"/>
              </a:rPr>
              <a:t>Hence, NAND gate and NOR gate combination can produce an inverter, an OR gate or an AND gate.</a:t>
            </a:r>
            <a:endParaRPr lang="en-US" sz="2000" dirty="0" smtClean="0">
              <a:latin typeface="Arial" pitchFamily="34" charset="0"/>
              <a:cs typeface="Arial" pitchFamily="34" charset="0"/>
            </a:endParaRPr>
          </a:p>
          <a:p>
            <a:pPr lvl="0" eaLnBrk="0" fontAlgn="base" hangingPunct="0">
              <a:spcBef>
                <a:spcPct val="0"/>
              </a:spcBef>
              <a:spcAft>
                <a:spcPct val="0"/>
              </a:spcAft>
            </a:pPr>
            <a:r>
              <a:rPr lang="en-US" sz="2000" dirty="0" smtClean="0">
                <a:solidFill>
                  <a:srgbClr val="333333"/>
                </a:solidFill>
                <a:latin typeface="Roboto"/>
                <a:cs typeface="Arial" pitchFamily="34" charset="0"/>
              </a:rPr>
              <a:t>The output of a NAND gate is high when either of the inputs is high or if both the inputs are low. In other words, the output is always high and goes</a:t>
            </a:r>
          </a:p>
          <a:p>
            <a:pPr lvl="0" eaLnBrk="0" fontAlgn="base" hangingPunct="0">
              <a:spcBef>
                <a:spcPct val="0"/>
              </a:spcBef>
              <a:spcAft>
                <a:spcPct val="0"/>
              </a:spcAft>
            </a:pPr>
            <a:r>
              <a:rPr lang="en-US" sz="2000" dirty="0" smtClean="0">
                <a:solidFill>
                  <a:srgbClr val="333333"/>
                </a:solidFill>
                <a:latin typeface="Roboto"/>
                <a:cs typeface="Arial" pitchFamily="34" charset="0"/>
              </a:rPr>
              <a:t> low only when both the inputs are high. The logic NAND function is given by the Boolean expression</a:t>
            </a:r>
            <a:r>
              <a:rPr lang="en-US" sz="2000" dirty="0" smtClean="0">
                <a:latin typeface="Arial" pitchFamily="34" charset="0"/>
                <a:cs typeface="Arial" pitchFamily="34" charset="0"/>
              </a:rPr>
              <a:t>. </a:t>
            </a:r>
            <a:r>
              <a:rPr lang="en-US" sz="2000" dirty="0" smtClean="0">
                <a:solidFill>
                  <a:srgbClr val="333333"/>
                </a:solidFill>
                <a:latin typeface="Roboto"/>
                <a:cs typeface="Arial" pitchFamily="34" charset="0"/>
              </a:rPr>
              <a:t>Here A, B are the inputs and Y is the output. The Boolean expression given for a NAND gate is that of logical addition and it is opposite to AND gate. The Boolean expression is given by a single dot (.) with an over line over the expression to show the NOT or the logical negation of the NAND gate.</a:t>
            </a:r>
            <a:endParaRPr lang="en-US" sz="2000" dirty="0" smtClean="0">
              <a:solidFill>
                <a:srgbClr val="813588"/>
              </a:solidFill>
              <a:latin typeface="Roboto"/>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85728"/>
            <a:ext cx="9144000" cy="1077218"/>
          </a:xfrm>
          <a:prstGeom prst="rect">
            <a:avLst/>
          </a:prstGeom>
        </p:spPr>
        <p:txBody>
          <a:bodyPr wrap="square">
            <a:spAutoFit/>
          </a:bodyPr>
          <a:lstStyle/>
          <a:p>
            <a:pPr lvl="0" eaLnBrk="0" fontAlgn="base" hangingPunct="0">
              <a:spcBef>
                <a:spcPct val="0"/>
              </a:spcBef>
              <a:spcAft>
                <a:spcPct val="0"/>
              </a:spcAft>
            </a:pPr>
            <a:r>
              <a:rPr lang="en-US" sz="3200" u="sng" dirty="0" smtClean="0">
                <a:solidFill>
                  <a:srgbClr val="333333"/>
                </a:solidFill>
                <a:latin typeface="Roboto"/>
                <a:cs typeface="Arial" pitchFamily="34" charset="0"/>
              </a:rPr>
              <a:t>THE TRUTH TABLE OF A NAND GATE IS GIVEN BELOW</a:t>
            </a:r>
            <a:endParaRPr lang="en-US" sz="3200" u="sng" dirty="0" smtClean="0">
              <a:latin typeface="Arial" pitchFamily="34" charset="0"/>
              <a:cs typeface="Arial" pitchFamily="34" charset="0"/>
            </a:endParaRPr>
          </a:p>
        </p:txBody>
      </p:sp>
      <p:graphicFrame>
        <p:nvGraphicFramePr>
          <p:cNvPr id="3" name="Table 2"/>
          <p:cNvGraphicFramePr>
            <a:graphicFrameLocks noGrp="1"/>
          </p:cNvGraphicFramePr>
          <p:nvPr/>
        </p:nvGraphicFramePr>
        <p:xfrm>
          <a:off x="0" y="1714488"/>
          <a:ext cx="5357850" cy="2357455"/>
        </p:xfrm>
        <a:graphic>
          <a:graphicData uri="http://schemas.openxmlformats.org/drawingml/2006/table">
            <a:tbl>
              <a:tblPr/>
              <a:tblGrid>
                <a:gridCol w="1785950"/>
                <a:gridCol w="1785950"/>
                <a:gridCol w="1785950"/>
              </a:tblGrid>
              <a:tr h="471491">
                <a:tc>
                  <a:txBody>
                    <a:bodyPr/>
                    <a:lstStyle/>
                    <a:p>
                      <a:pPr fontAlgn="t"/>
                      <a:r>
                        <a:rPr lang="en-US" sz="1700"/>
                        <a:t>A</a:t>
                      </a:r>
                    </a:p>
                  </a:txBody>
                  <a:tcPr marL="70004" marR="70004" marT="70004" marB="7000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700"/>
                        <a:t>B</a:t>
                      </a:r>
                    </a:p>
                  </a:txBody>
                  <a:tcPr marL="70004" marR="70004" marT="70004" marB="7000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700"/>
                        <a:t>Y</a:t>
                      </a:r>
                    </a:p>
                  </a:txBody>
                  <a:tcPr marL="70004" marR="70004" marT="70004" marB="7000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471491">
                <a:tc>
                  <a:txBody>
                    <a:bodyPr/>
                    <a:lstStyle/>
                    <a:p>
                      <a:pPr fontAlgn="t"/>
                      <a:r>
                        <a:rPr lang="en-US" sz="1700" dirty="0"/>
                        <a:t>0</a:t>
                      </a:r>
                    </a:p>
                  </a:txBody>
                  <a:tcPr marL="70004" marR="70004" marT="70004" marB="7000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700"/>
                        <a:t>0</a:t>
                      </a:r>
                    </a:p>
                  </a:txBody>
                  <a:tcPr marL="70004" marR="70004" marT="70004" marB="7000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700"/>
                        <a:t>1</a:t>
                      </a:r>
                    </a:p>
                  </a:txBody>
                  <a:tcPr marL="70004" marR="70004" marT="70004" marB="7000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471491">
                <a:tc>
                  <a:txBody>
                    <a:bodyPr/>
                    <a:lstStyle/>
                    <a:p>
                      <a:pPr fontAlgn="t"/>
                      <a:r>
                        <a:rPr lang="en-US" sz="1700"/>
                        <a:t>0</a:t>
                      </a:r>
                    </a:p>
                  </a:txBody>
                  <a:tcPr marL="70004" marR="70004" marT="70004" marB="7000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700"/>
                        <a:t>1</a:t>
                      </a:r>
                    </a:p>
                  </a:txBody>
                  <a:tcPr marL="70004" marR="70004" marT="70004" marB="7000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700" dirty="0"/>
                        <a:t>1</a:t>
                      </a:r>
                    </a:p>
                  </a:txBody>
                  <a:tcPr marL="70004" marR="70004" marT="70004" marB="7000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471491">
                <a:tc>
                  <a:txBody>
                    <a:bodyPr/>
                    <a:lstStyle/>
                    <a:p>
                      <a:pPr fontAlgn="t"/>
                      <a:r>
                        <a:rPr lang="en-US" sz="1700"/>
                        <a:t>1</a:t>
                      </a:r>
                    </a:p>
                  </a:txBody>
                  <a:tcPr marL="70004" marR="70004" marT="70004" marB="7000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700"/>
                        <a:t>0</a:t>
                      </a:r>
                    </a:p>
                  </a:txBody>
                  <a:tcPr marL="70004" marR="70004" marT="70004" marB="7000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700"/>
                        <a:t>1</a:t>
                      </a:r>
                    </a:p>
                  </a:txBody>
                  <a:tcPr marL="70004" marR="70004" marT="70004" marB="7000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471491">
                <a:tc>
                  <a:txBody>
                    <a:bodyPr/>
                    <a:lstStyle/>
                    <a:p>
                      <a:pPr fontAlgn="t"/>
                      <a:r>
                        <a:rPr lang="en-US" sz="1700"/>
                        <a:t>1</a:t>
                      </a:r>
                    </a:p>
                  </a:txBody>
                  <a:tcPr marL="70004" marR="70004" marT="70004" marB="7000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700"/>
                        <a:t>1</a:t>
                      </a:r>
                    </a:p>
                  </a:txBody>
                  <a:tcPr marL="70004" marR="70004" marT="70004" marB="7000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700" dirty="0"/>
                        <a:t>0</a:t>
                      </a:r>
                    </a:p>
                  </a:txBody>
                  <a:tcPr marL="70004" marR="70004" marT="70004" marB="70004">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bl>
          </a:graphicData>
        </a:graphic>
      </p:graphicFrame>
      <p:pic>
        <p:nvPicPr>
          <p:cNvPr id="4" name="Picture 2" descr="NAND gate"/>
          <p:cNvPicPr>
            <a:picLocks noChangeAspect="1" noChangeArrowheads="1"/>
          </p:cNvPicPr>
          <p:nvPr/>
        </p:nvPicPr>
        <p:blipFill>
          <a:blip r:embed="rId2"/>
          <a:srcRect/>
          <a:stretch>
            <a:fillRect/>
          </a:stretch>
        </p:blipFill>
        <p:spPr bwMode="auto">
          <a:xfrm>
            <a:off x="5695950" y="3643314"/>
            <a:ext cx="3448050" cy="2971801"/>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1" y="285728"/>
            <a:ext cx="9144001" cy="4893647"/>
          </a:xfrm>
          <a:prstGeom prst="rect">
            <a:avLst/>
          </a:prstGeom>
          <a:solidFill>
            <a:srgbClr val="FFFFFF"/>
          </a:solid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Palatino Linotype" pitchFamily="18" charset="0"/>
                <a:cs typeface="Arial" pitchFamily="34" charset="0"/>
              </a:rPr>
              <a:t>WHAT IS A NOR GATE?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Palatino Linotype"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Palatino Linotype" pitchFamily="18" charset="0"/>
                <a:cs typeface="Arial" pitchFamily="34" charset="0"/>
              </a:rPr>
              <a:t>A NOR gate</a:t>
            </a:r>
            <a:r>
              <a:rPr kumimoji="0" lang="en-US" sz="2400" b="0" i="0" u="none" strike="noStrike" cap="none" normalizeH="0" baseline="0" dirty="0" smtClean="0">
                <a:ln>
                  <a:noFill/>
                </a:ln>
                <a:solidFill>
                  <a:schemeClr val="tx1"/>
                </a:solidFill>
                <a:effectLst/>
                <a:latin typeface="Palatino Linotype" pitchFamily="18" charset="0"/>
                <a:cs typeface="Arial" pitchFamily="34" charset="0"/>
              </a:rPr>
              <a:t> (“not OR gate”) is a logic gate that produces a high output (1) only if all its inputs are false, and low output (0) otherwise. Hence the NOR gate is the inverse of an </a:t>
            </a:r>
            <a:r>
              <a:rPr kumimoji="0" lang="en-US" sz="2400" b="0" i="0" u="none" strike="noStrike" cap="none" normalizeH="0" baseline="0" dirty="0" smtClean="0">
                <a:ln>
                  <a:noFill/>
                </a:ln>
                <a:effectLst/>
                <a:latin typeface="Palatino Linotype" pitchFamily="18" charset="0"/>
                <a:cs typeface="Arial" pitchFamily="34" charset="0"/>
              </a:rPr>
              <a:t>OR gate</a:t>
            </a:r>
            <a:r>
              <a:rPr kumimoji="0" lang="en-US" sz="2400" b="0" i="0" u="none" strike="noStrike" cap="none" normalizeH="0" baseline="0" dirty="0" smtClean="0">
                <a:ln>
                  <a:noFill/>
                </a:ln>
                <a:solidFill>
                  <a:schemeClr val="tx1"/>
                </a:solidFill>
                <a:effectLst/>
                <a:latin typeface="Palatino Linotype" pitchFamily="18" charset="0"/>
                <a:cs typeface="Arial" pitchFamily="34" charset="0"/>
              </a:rPr>
              <a:t>, and its circuit is produced by connecting an OR gate to a NOT gate. Just like an OR gate, a NOR gate may have any number of input probes but only one output probe.</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Palatino Linotype" pitchFamily="18" charset="0"/>
                <a:cs typeface="Arial" pitchFamily="34" charset="0"/>
              </a:rPr>
              <a:t>A </a:t>
            </a:r>
            <a:r>
              <a:rPr lang="en-US" sz="2400" dirty="0" smtClean="0">
                <a:latin typeface="Palatino Linotype" pitchFamily="18" charset="0"/>
                <a:cs typeface="Arial" pitchFamily="34" charset="0"/>
              </a:rPr>
              <a:t>NOT GATE</a:t>
            </a:r>
            <a:r>
              <a:rPr kumimoji="0" lang="en-US" sz="2400" b="0" i="0" u="none" strike="noStrike" cap="none" normalizeH="0" baseline="0" dirty="0" smtClean="0">
                <a:ln>
                  <a:noFill/>
                </a:ln>
                <a:effectLst/>
                <a:latin typeface="Palatino Linotype" pitchFamily="18" charset="0"/>
                <a:cs typeface="Arial" pitchFamily="34" charset="0"/>
              </a:rPr>
              <a:t> </a:t>
            </a:r>
            <a:r>
              <a:rPr kumimoji="0" lang="en-US" sz="2400" b="0" i="0" u="none" strike="noStrike" cap="none" normalizeH="0" baseline="0" dirty="0" smtClean="0">
                <a:ln>
                  <a:noFill/>
                </a:ln>
                <a:solidFill>
                  <a:schemeClr val="tx1"/>
                </a:solidFill>
                <a:effectLst/>
                <a:latin typeface="Palatino Linotype" pitchFamily="18" charset="0"/>
                <a:cs typeface="Arial" pitchFamily="34" charset="0"/>
              </a:rPr>
              <a:t>followed by an </a:t>
            </a:r>
            <a:r>
              <a:rPr kumimoji="0" lang="en-US" sz="2400" b="0" i="0" u="none" strike="noStrike" cap="none" normalizeH="0" baseline="0" dirty="0" smtClean="0">
                <a:ln>
                  <a:noFill/>
                </a:ln>
                <a:effectLst/>
                <a:latin typeface="Palatino Linotype" pitchFamily="18" charset="0"/>
                <a:cs typeface="Arial" pitchFamily="34" charset="0"/>
              </a:rPr>
              <a:t>OR gate </a:t>
            </a:r>
            <a:r>
              <a:rPr kumimoji="0" lang="en-US" sz="2400" b="0" i="0" u="none" strike="noStrike" cap="none" normalizeH="0" baseline="0" dirty="0" smtClean="0">
                <a:ln>
                  <a:noFill/>
                </a:ln>
                <a:solidFill>
                  <a:schemeClr val="tx1"/>
                </a:solidFill>
                <a:effectLst/>
                <a:latin typeface="Palatino Linotype" pitchFamily="18" charset="0"/>
                <a:cs typeface="Arial" pitchFamily="34" charset="0"/>
              </a:rPr>
              <a:t>makes a NOR gate. The basic logic construction of the NOR gate is</a:t>
            </a:r>
            <a:r>
              <a:rPr kumimoji="0" lang="en-US" sz="2400" b="0" i="0" u="none" strike="noStrike" cap="none" normalizeH="0" dirty="0" smtClean="0">
                <a:ln>
                  <a:noFill/>
                </a:ln>
                <a:solidFill>
                  <a:schemeClr val="tx1"/>
                </a:solidFill>
                <a:effectLst/>
                <a:latin typeface="Palatino Linotype" pitchFamily="18" charset="0"/>
                <a:cs typeface="Arial" pitchFamily="34" charset="0"/>
              </a:rPr>
              <a:t> </a:t>
            </a:r>
            <a:r>
              <a:rPr kumimoji="0" lang="en-US" sz="2400" b="0" i="0" u="none" strike="noStrike" cap="none" normalizeH="0" baseline="0" dirty="0" smtClean="0">
                <a:ln>
                  <a:noFill/>
                </a:ln>
                <a:solidFill>
                  <a:schemeClr val="tx1"/>
                </a:solidFill>
                <a:effectLst/>
                <a:latin typeface="Palatino Linotype" pitchFamily="18" charset="0"/>
                <a:cs typeface="Arial" pitchFamily="34" charset="0"/>
              </a:rPr>
              <a:t>shown below:</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Palatino Linotype" pitchFamily="18" charset="0"/>
                <a:cs typeface="Arial" pitchFamily="34" charset="0"/>
              </a:rPr>
              <a:t>The symbol of the </a:t>
            </a:r>
            <a:r>
              <a:rPr kumimoji="0" lang="en-US" sz="2400" b="0" i="0" u="none" strike="noStrike" cap="none" normalizeH="0" baseline="0" dirty="0" smtClean="0">
                <a:ln>
                  <a:noFill/>
                </a:ln>
                <a:effectLst/>
                <a:latin typeface="Palatino Linotype" pitchFamily="18" charset="0"/>
                <a:cs typeface="Arial" pitchFamily="34" charset="0"/>
              </a:rPr>
              <a:t>OR gate </a:t>
            </a:r>
            <a:r>
              <a:rPr kumimoji="0" lang="en-US" sz="2400" b="0" i="0" u="none" strike="noStrike" cap="none" normalizeH="0" baseline="0" dirty="0" smtClean="0">
                <a:ln>
                  <a:noFill/>
                </a:ln>
                <a:solidFill>
                  <a:schemeClr val="tx1"/>
                </a:solidFill>
                <a:effectLst/>
                <a:latin typeface="Palatino Linotype" pitchFamily="18" charset="0"/>
                <a:cs typeface="Arial" pitchFamily="34" charset="0"/>
              </a:rPr>
              <a:t>is similar to the OR gate but one bubble is drawn at the output point of the OR gate in the case of the OR gate</a:t>
            </a:r>
            <a:r>
              <a:rPr kumimoji="0" lang="en-US" sz="2400" b="0" i="0" u="none" strike="noStrike" cap="none" normalizeH="0" baseline="0" dirty="0" smtClean="0">
                <a:ln>
                  <a:noFill/>
                </a:ln>
                <a:solidFill>
                  <a:schemeClr val="tx1"/>
                </a:solidFill>
                <a:effectLst/>
                <a:latin typeface="Palatino Linotype" pitchFamily="18" charset="0"/>
                <a:cs typeface="Arial" pitchFamily="34" charset="0"/>
              </a:rPr>
              <a:t>.</a:t>
            </a:r>
            <a:endParaRPr kumimoji="0" lang="en-US" sz="2400" b="1" i="0" u="none" strike="noStrike" cap="none" normalizeH="0" baseline="0" dirty="0" smtClean="0">
              <a:ln>
                <a:noFill/>
              </a:ln>
              <a:solidFill>
                <a:schemeClr val="tx1"/>
              </a:solidFill>
              <a:effectLst/>
              <a:latin typeface="Palatino Linotype" pitchFamily="18" charset="0"/>
              <a:cs typeface="Arial" pitchFamily="34" charset="0"/>
            </a:endParaRPr>
          </a:p>
        </p:txBody>
      </p:sp>
      <p:sp>
        <p:nvSpPr>
          <p:cNvPr id="17410" name="AutoShape 2" descr="nor gate symbol"/>
          <p:cNvSpPr>
            <a:spLocks noChangeAspect="1" noChangeArrowheads="1"/>
          </p:cNvSpPr>
          <p:nvPr/>
        </p:nvSpPr>
        <p:spPr bwMode="auto">
          <a:xfrm>
            <a:off x="41275" y="-1401763"/>
            <a:ext cx="6591300" cy="11525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413" name="AutoShape 5" descr="nor gate truth tab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415" name="AutoShape 7" descr="nor gate truth tab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417" name="AutoShape 9" descr="nor gate truth tab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41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tx1"/>
                </a:solidFill>
                <a:effectLst/>
                <a:latin typeface="Palatino Linotype" pitchFamily="18" charset="0"/>
                <a:cs typeface="Arial" pitchFamily="34" charset="0"/>
              </a:rPr>
              <a:t>s. The truth table of a 2 input NOR gate can be represented as:</a:t>
            </a:r>
            <a:r>
              <a:rPr kumimoji="0" lang="en-US" sz="800" b="0" i="0" u="none" strike="noStrike" cap="none" normalizeH="0" baseline="0" smtClean="0">
                <a:ln>
                  <a:noFill/>
                </a:ln>
                <a:solidFill>
                  <a:schemeClr val="tx1"/>
                </a:solidFill>
                <a:effectLst/>
                <a:latin typeface="Arial" pitchFamily="34" charset="0"/>
                <a:cs typeface="Arial" pitchFamily="34" charset="0"/>
              </a:rPr>
              <a:t/>
            </a:r>
            <a:br>
              <a:rPr kumimoji="0" lang="en-US" sz="800" b="0" i="0" u="none" strike="noStrike" cap="none" normalizeH="0" baseline="0" smtClean="0">
                <a:ln>
                  <a:noFill/>
                </a:ln>
                <a:solidFill>
                  <a:schemeClr val="tx1"/>
                </a:solidFill>
                <a:effectLst/>
                <a:latin typeface="Arial" pitchFamily="34" charset="0"/>
                <a:cs typeface="Arial" pitchFamily="34" charset="0"/>
              </a:rPr>
            </a:br>
            <a:r>
              <a:rPr kumimoji="0" lang="en-US" sz="1800" b="0" i="0" u="none" strike="noStrike" cap="none" normalizeH="0" baseline="0" smtClean="0">
                <a:ln>
                  <a:noFill/>
                </a:ln>
                <a:solidFill>
                  <a:schemeClr val="tx1"/>
                </a:solidFill>
                <a:effectLst/>
                <a:latin typeface="Arial" pitchFamily="34" charset="0"/>
                <a:cs typeface="Arial" pitchFamily="34" charset="0"/>
              </a:rPr>
              <a:t>  </a:t>
            </a:r>
            <a:r>
              <a:rPr kumimoji="0" lang="en-US" sz="99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7419" name="AutoShape 11" descr="nor gate truth table"/>
          <p:cNvSpPr>
            <a:spLocks noChangeAspect="1" noChangeArrowheads="1"/>
          </p:cNvSpPr>
          <p:nvPr/>
        </p:nvSpPr>
        <p:spPr bwMode="auto">
          <a:xfrm>
            <a:off x="155575" y="-654050"/>
            <a:ext cx="3238500" cy="15716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6494085"/>
          </a:xfrm>
          <a:prstGeom prst="rect">
            <a:avLst/>
          </a:prstGeom>
        </p:spPr>
        <p:txBody>
          <a:bodyPr wrap="square">
            <a:spAutoFit/>
          </a:bodyPr>
          <a:lstStyle/>
          <a:p>
            <a:pPr lvl="0" eaLnBrk="0" fontAlgn="base" hangingPunct="0">
              <a:spcBef>
                <a:spcPct val="0"/>
              </a:spcBef>
              <a:spcAft>
                <a:spcPct val="0"/>
              </a:spcAft>
            </a:pPr>
            <a:r>
              <a:rPr lang="en-US" sz="5400" b="1" dirty="0" smtClean="0">
                <a:latin typeface="Palatino Linotype" pitchFamily="18" charset="0"/>
                <a:cs typeface="Arial" pitchFamily="34" charset="0"/>
              </a:rPr>
              <a:t>NOR GATE TRUTH TABLE</a:t>
            </a:r>
          </a:p>
          <a:p>
            <a:pPr lvl="0" eaLnBrk="0" fontAlgn="base" hangingPunct="0">
              <a:spcBef>
                <a:spcPct val="0"/>
              </a:spcBef>
              <a:spcAft>
                <a:spcPct val="0"/>
              </a:spcAft>
            </a:pPr>
            <a:r>
              <a:rPr lang="en-US" sz="2000" b="1" dirty="0" smtClean="0">
                <a:latin typeface="Palatino Linotype" pitchFamily="18" charset="0"/>
                <a:cs typeface="Arial" pitchFamily="34" charset="0"/>
              </a:rPr>
              <a:t>NOR </a:t>
            </a:r>
            <a:r>
              <a:rPr lang="en-US" sz="2000" b="1" dirty="0" smtClean="0">
                <a:latin typeface="Palatino Linotype" pitchFamily="18" charset="0"/>
                <a:cs typeface="Arial" pitchFamily="34" charset="0"/>
              </a:rPr>
              <a:t>gate</a:t>
            </a:r>
            <a:r>
              <a:rPr lang="en-US" sz="2000" dirty="0" smtClean="0">
                <a:latin typeface="Palatino Linotype" pitchFamily="18" charset="0"/>
                <a:cs typeface="Arial" pitchFamily="34" charset="0"/>
              </a:rPr>
              <a:t> means “not an OR gate” hence the output of this logic gate is just the reverse of that of an OR gate.</a:t>
            </a:r>
            <a:endParaRPr lang="en-US" sz="2000" dirty="0" smtClean="0">
              <a:latin typeface="Arial" pitchFamily="34" charset="0"/>
              <a:cs typeface="Arial" pitchFamily="34" charset="0"/>
            </a:endParaRPr>
          </a:p>
          <a:p>
            <a:pPr lvl="0" eaLnBrk="0" fontAlgn="base" hangingPunct="0">
              <a:spcBef>
                <a:spcPct val="0"/>
              </a:spcBef>
              <a:spcAft>
                <a:spcPct val="0"/>
              </a:spcAft>
            </a:pPr>
            <a:endParaRPr lang="en-US" sz="2000" dirty="0" smtClean="0">
              <a:latin typeface="Palatino Linotype" pitchFamily="18" charset="0"/>
              <a:cs typeface="Arial" pitchFamily="34" charset="0"/>
            </a:endParaRPr>
          </a:p>
          <a:p>
            <a:pPr lvl="0" eaLnBrk="0" fontAlgn="base" hangingPunct="0">
              <a:spcBef>
                <a:spcPct val="0"/>
              </a:spcBef>
              <a:spcAft>
                <a:spcPct val="0"/>
              </a:spcAft>
            </a:pPr>
            <a:r>
              <a:rPr lang="en-US" sz="2000" dirty="0" smtClean="0">
                <a:latin typeface="Palatino Linotype" pitchFamily="18" charset="0"/>
                <a:cs typeface="Arial" pitchFamily="34" charset="0"/>
              </a:rPr>
              <a:t>We know that the output of an OR gate is 0 only when all inputs of the OR gate are 0. Hence in the case of the NOR gate, the output is 1 only when all inputs are 0. In all other cases, that is for all other combinations of inputs the output is 0.</a:t>
            </a:r>
            <a:endParaRPr lang="en-US" sz="2000" dirty="0" smtClean="0">
              <a:latin typeface="Arial" pitchFamily="34" charset="0"/>
              <a:cs typeface="Arial" pitchFamily="34" charset="0"/>
            </a:endParaRPr>
          </a:p>
          <a:p>
            <a:pPr lvl="0" eaLnBrk="0" fontAlgn="base" hangingPunct="0">
              <a:spcBef>
                <a:spcPct val="0"/>
              </a:spcBef>
              <a:spcAft>
                <a:spcPct val="0"/>
              </a:spcAft>
            </a:pPr>
            <a:r>
              <a:rPr lang="en-US" sz="2000" dirty="0" smtClean="0">
                <a:latin typeface="Palatino Linotype" pitchFamily="18" charset="0"/>
                <a:cs typeface="Arial" pitchFamily="34" charset="0"/>
              </a:rPr>
              <a:t>Truth tables list the output of a particular digital logic circuit for all the possible combinations of its inputs. The truth table of a 2 input NOR gate can be represented as:</a:t>
            </a:r>
            <a:br>
              <a:rPr lang="en-US" sz="2000" dirty="0" smtClean="0">
                <a:latin typeface="Palatino Linotype" pitchFamily="18" charset="0"/>
                <a:cs typeface="Arial" pitchFamily="34" charset="0"/>
              </a:rPr>
            </a:br>
            <a:r>
              <a:rPr lang="en-US" sz="2400" dirty="0" smtClean="0">
                <a:latin typeface="Palatino Linotype" pitchFamily="18" charset="0"/>
                <a:cs typeface="Arial" pitchFamily="34" charset="0"/>
              </a:rPr>
              <a:t>  </a:t>
            </a:r>
            <a:r>
              <a:rPr lang="en-US" sz="16200" dirty="0" smtClean="0">
                <a:latin typeface="Palatino Linotype" pitchFamily="18" charset="0"/>
                <a:cs typeface="Arial" pitchFamily="34" charset="0"/>
              </a:rPr>
              <a:t> </a:t>
            </a:r>
            <a:r>
              <a:rPr lang="en-US" sz="2400" dirty="0" smtClean="0">
                <a:latin typeface="Palatino Linotype" pitchFamily="18" charset="0"/>
                <a:cs typeface="Arial" pitchFamily="34" charset="0"/>
              </a:rPr>
              <a:t>                                                                             </a:t>
            </a:r>
          </a:p>
        </p:txBody>
      </p:sp>
      <p:pic>
        <p:nvPicPr>
          <p:cNvPr id="3" name="Picture 13" descr="NOR gate truth table -"/>
          <p:cNvPicPr>
            <a:picLocks noChangeAspect="1" noChangeArrowheads="1"/>
          </p:cNvPicPr>
          <p:nvPr/>
        </p:nvPicPr>
        <p:blipFill>
          <a:blip r:embed="rId2"/>
          <a:srcRect/>
          <a:stretch>
            <a:fillRect/>
          </a:stretch>
        </p:blipFill>
        <p:spPr bwMode="auto">
          <a:xfrm>
            <a:off x="319114" y="4071942"/>
            <a:ext cx="8824886" cy="2428868"/>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A social enterprise that exists all-for the end of extreme… – Thankyou"/>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548</Words>
  <Application>Microsoft Office PowerPoint</Application>
  <PresentationFormat>On-screen Show (4:3)</PresentationFormat>
  <Paragraphs>43</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DIGITAL ELECTRONICS </vt:lpstr>
      <vt:lpstr>Slide 2</vt:lpstr>
      <vt:lpstr>UNIVERSAL LOGICAL GATES</vt:lpstr>
      <vt:lpstr>Slide 4</vt:lpstr>
      <vt:lpstr>Slide 5</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UNIVERSAL LOGICAL GATES</dc:title>
  <dc:creator>Os</dc:creator>
  <cp:lastModifiedBy>Os</cp:lastModifiedBy>
  <cp:revision>4</cp:revision>
  <dcterms:created xsi:type="dcterms:W3CDTF">2022-07-21T07:14:35Z</dcterms:created>
  <dcterms:modified xsi:type="dcterms:W3CDTF">2022-07-25T09:03:23Z</dcterms:modified>
</cp:coreProperties>
</file>